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423" r:id="rId5"/>
    <p:sldId id="1120" r:id="rId6"/>
    <p:sldId id="1121" r:id="rId7"/>
    <p:sldId id="429" r:id="rId8"/>
    <p:sldId id="1101" r:id="rId9"/>
    <p:sldId id="414" r:id="rId10"/>
    <p:sldId id="1105" r:id="rId11"/>
    <p:sldId id="1104" r:id="rId12"/>
    <p:sldId id="1119" r:id="rId13"/>
    <p:sldId id="1112" r:id="rId14"/>
    <p:sldId id="1108" r:id="rId15"/>
    <p:sldId id="257" r:id="rId16"/>
    <p:sldId id="1114" r:id="rId17"/>
    <p:sldId id="421" r:id="rId18"/>
    <p:sldId id="422" r:id="rId19"/>
    <p:sldId id="1115" r:id="rId20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008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1646" autoAdjust="0"/>
  </p:normalViewPr>
  <p:slideViewPr>
    <p:cSldViewPr snapToGrid="0">
      <p:cViewPr varScale="1">
        <p:scale>
          <a:sx n="73" d="100"/>
          <a:sy n="73" d="100"/>
        </p:scale>
        <p:origin x="84" y="1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8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ggy bovens" userId="8863b5260b2261c1" providerId="LiveId" clId="{D4D356DB-7845-49B6-BC0C-568D20D6A689}"/>
    <pc:docChg chg="delSld">
      <pc:chgData name="peggy bovens" userId="8863b5260b2261c1" providerId="LiveId" clId="{D4D356DB-7845-49B6-BC0C-568D20D6A689}" dt="2022-09-19T09:05:50.717" v="0" actId="47"/>
      <pc:docMkLst>
        <pc:docMk/>
      </pc:docMkLst>
      <pc:sldChg chg="del">
        <pc:chgData name="peggy bovens" userId="8863b5260b2261c1" providerId="LiveId" clId="{D4D356DB-7845-49B6-BC0C-568D20D6A689}" dt="2022-09-19T09:05:50.717" v="0" actId="47"/>
        <pc:sldMkLst>
          <pc:docMk/>
          <pc:sldMk cId="1854437803" sldId="424"/>
        </pc:sldMkLst>
      </pc:sldChg>
      <pc:sldChg chg="del">
        <pc:chgData name="peggy bovens" userId="8863b5260b2261c1" providerId="LiveId" clId="{D4D356DB-7845-49B6-BC0C-568D20D6A689}" dt="2022-09-19T09:05:50.717" v="0" actId="47"/>
        <pc:sldMkLst>
          <pc:docMk/>
          <pc:sldMk cId="1588817131" sldId="430"/>
        </pc:sldMkLst>
      </pc:sldChg>
      <pc:sldChg chg="del">
        <pc:chgData name="peggy bovens" userId="8863b5260b2261c1" providerId="LiveId" clId="{D4D356DB-7845-49B6-BC0C-568D20D6A689}" dt="2022-09-19T09:05:50.717" v="0" actId="47"/>
        <pc:sldMkLst>
          <pc:docMk/>
          <pc:sldMk cId="2279015027" sldId="1109"/>
        </pc:sldMkLst>
      </pc:sldChg>
      <pc:sldChg chg="del">
        <pc:chgData name="peggy bovens" userId="8863b5260b2261c1" providerId="LiveId" clId="{D4D356DB-7845-49B6-BC0C-568D20D6A689}" dt="2022-09-19T09:05:50.717" v="0" actId="47"/>
        <pc:sldMkLst>
          <pc:docMk/>
          <pc:sldMk cId="3356960130" sldId="1111"/>
        </pc:sldMkLst>
      </pc:sldChg>
      <pc:sldChg chg="del">
        <pc:chgData name="peggy bovens" userId="8863b5260b2261c1" providerId="LiveId" clId="{D4D356DB-7845-49B6-BC0C-568D20D6A689}" dt="2022-09-19T09:05:50.717" v="0" actId="47"/>
        <pc:sldMkLst>
          <pc:docMk/>
          <pc:sldMk cId="3780146637" sldId="1118"/>
        </pc:sldMkLst>
      </pc:sldChg>
      <pc:sldChg chg="del">
        <pc:chgData name="peggy bovens" userId="8863b5260b2261c1" providerId="LiveId" clId="{D4D356DB-7845-49B6-BC0C-568D20D6A689}" dt="2022-09-19T09:05:50.717" v="0" actId="47"/>
        <pc:sldMkLst>
          <pc:docMk/>
          <pc:sldMk cId="1616749978" sldId="1122"/>
        </pc:sldMkLst>
      </pc:sldChg>
      <pc:sldChg chg="del">
        <pc:chgData name="peggy bovens" userId="8863b5260b2261c1" providerId="LiveId" clId="{D4D356DB-7845-49B6-BC0C-568D20D6A689}" dt="2022-09-19T09:05:50.717" v="0" actId="47"/>
        <pc:sldMkLst>
          <pc:docMk/>
          <pc:sldMk cId="694462268" sldId="11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CC98642-F6FA-4C66-9B87-74479C0860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9DC7FB6-CD78-4764-8DAA-5042CA751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B7AEE-99F5-4C03-A566-ADDD93C2503E}" type="datetime1">
              <a:rPr lang="nl-BE" smtClean="0"/>
              <a:t>19/09/2022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EC42414-CD81-49AA-A868-10863B6680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6DBE47-00F1-4732-8FAD-7FE6E42ACD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764E5-A75A-4553-874D-F349ACCEE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052130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3E277B2-65A5-4DAA-A1B1-2FA1D427BCDF}" type="datetime1">
              <a:rPr lang="nl-BE" smtClean="0"/>
              <a:t>19/09/2022</a:t>
            </a:fld>
            <a:endParaRPr lang="fr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B91F11F-B0C7-4E97-8584-D015EA2F267F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354534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631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We </a:t>
            </a:r>
            <a:r>
              <a:rPr lang="en-US" dirty="0" err="1"/>
              <a:t>transformeren</a:t>
            </a:r>
            <a:r>
              <a:rPr lang="en-US" dirty="0"/>
              <a:t> data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informatie</a:t>
            </a:r>
            <a:r>
              <a:rPr lang="en-US" dirty="0"/>
              <a:t>.</a:t>
            </a:r>
          </a:p>
          <a:p>
            <a:pPr eaLnBrk="1" hangingPunct="1"/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BouwData</a:t>
            </a:r>
            <a:r>
              <a:rPr lang="nl-BE" sz="1200" baseline="300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heeft hiertoe een Datapool Elementclusters gecreëerd.  We deden dit i.s.m.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Pàu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die ook de OTL (Object Type Library) van Agentschap Wegen &amp; Verkeer mee vorm heeft gegeven. Nu, hoe geraakt die Datapool ingevuld met bruikbare data ? Wij hebben 5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geidentificeerd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202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 overloop ze 1. Hoe krijgen wij gezamenlijk toegang tot as built data in de markt?  Anders gesteld: wat houdt een bouwheer tegen om zijn data te delen? 2. Hoe geraken die data gestructureerd op een uniforme wijze zodat ze vergelijkbaar zijn? 3. Hoe geraken die data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geagregeerd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fijn naar grof op een uniforme wijze?  4. Hoe wordt de kwaliteit van de data gegarandeerd? En 5° hoe geraken we tot een volume aan data zodat alle (of toch de meeste)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typologiën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aanwezig zijn? We gaan deze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overlopen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61855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 overloop ze 1. Hoe krijgen wij gezamenlijk toegang tot as built data in de markt?  Anders gesteld: wat houdt een bouwheer tegen om zijn data te delen? 2. Hoe geraken die data gestructureerd op een uniforme wijze zodat ze vergelijkbaar zijn? 3. Hoe geraken die data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geagregeerd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fijn naar grof op een uniforme wijze?  4. Hoe wordt de kwaliteit van de data gegarandeerd? En 5° hoe geraken we tot een volume aan data zodat alle (of toch de meeste)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typologiën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aanwezig zijn? We gaan deze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overlopen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49122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We </a:t>
            </a:r>
            <a:r>
              <a:rPr lang="en-US" dirty="0" err="1"/>
              <a:t>transformeren</a:t>
            </a:r>
            <a:r>
              <a:rPr lang="en-US" dirty="0"/>
              <a:t> data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informatie</a:t>
            </a:r>
            <a:r>
              <a:rPr lang="en-US" dirty="0"/>
              <a:t>.</a:t>
            </a:r>
          </a:p>
          <a:p>
            <a:pPr eaLnBrk="1" hangingPunct="1"/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BouwData</a:t>
            </a:r>
            <a:r>
              <a:rPr lang="nl-BE" sz="1200" baseline="300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heeft hiertoe een Datapool Elementclusters gecreëerd.  We deden dit i.s.m.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Pàu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die ook de OTL (Object Type Library) van Agentschap Wegen &amp; Verkeer mee vorm heeft gegeven. Nu, hoe geraakt die Datapool ingevuld met bruikbare data ? Wij hebben 5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geidentificeerd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6337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Voor de kostenstructuur wordt als norm de 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NEN2699 gebruikt niveau 3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elementclusters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dit is voldoende gedetailleerd om vlug een massastudie te kunnen ramen maar biedt ook voldoende onderliggende vrijheidsgraden om elke classificatie in te schuiven.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Deze 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kostenstructuur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wordt afgezet tegenover 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duidelijke opmetingsregels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overeenstemming met de 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NBN EN 15221-6 (facility management norm) 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waardoor de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KKG voor elementclusters 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ontstaan.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Voorbeelden 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 een elementcluster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B1A Fundering: deze kost wordt afgezet t.o.v. de Foundation Footprint van een gebouw.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B1D Gevel is een ander voorbeeld: dit wordt afgezet t.o.v. de geveloppervlakte.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Hierdoor wordt de </a:t>
            </a:r>
            <a:r>
              <a:rPr lang="nl-BE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raming accurater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te werken met een “platgeslagen” m² prijs die geen rekening houdt met de vorm van de massastudie.</a:t>
            </a:r>
            <a:endParaRPr lang="fr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58677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Samen met Het Facilitair Bedrijf is een Vlaamse versie van de NEN 2699 uitgewerkt. Dit is in het voorjaar gepubliceerd door het Agentschap i.s.m.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BouwData</a:t>
            </a:r>
            <a:r>
              <a:rPr lang="nl-BE" sz="1800" baseline="300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Bimplan, in de vorm van een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whitepaper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getiteld  “</a:t>
            </a:r>
            <a:r>
              <a:rPr lang="nl-BE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Eénduidig </a:t>
            </a:r>
            <a:r>
              <a:rPr lang="nl-BE" sz="1800" b="1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framework</a:t>
            </a:r>
            <a:r>
              <a:rPr lang="nl-BE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voor nacalculatie en 5DBIM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8003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Onze doelstelling is om </a:t>
            </a:r>
            <a:r>
              <a:rPr lang="nl-BE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tegen eind 2025 1 miljoen m² as built dossiers geanalyseerd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 hebben. De teller bij lancering in september 2022 staat op 125.00 m² dankzij (volgende slide)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6981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We </a:t>
            </a:r>
            <a:r>
              <a:rPr lang="en-US" dirty="0" err="1"/>
              <a:t>transformeren</a:t>
            </a:r>
            <a:r>
              <a:rPr lang="en-US" dirty="0"/>
              <a:t> data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informatie</a:t>
            </a:r>
            <a:r>
              <a:rPr lang="en-US" dirty="0"/>
              <a:t>.</a:t>
            </a:r>
          </a:p>
          <a:p>
            <a:pPr eaLnBrk="1" hangingPunct="1"/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BouwData</a:t>
            </a:r>
            <a:r>
              <a:rPr lang="nl-BE" sz="1200" baseline="300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heeft hiertoe een Datapool Elementclusters gecreëerd.  We deden dit i.s.m.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Pàu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die ook de OTL (Object Type Library) van Agentschap Wegen &amp; Verkeer mee vorm heeft gegeven. Nu, hoe geraakt die Datapool ingevuld met bruikbare data ? Wij hebben 5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2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geidentificeerd</a:t>
            </a:r>
            <a:r>
              <a:rPr lang="nl-BE" sz="1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6337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err="1"/>
              <a:t>Ervaring</a:t>
            </a:r>
            <a:r>
              <a:rPr lang="en-US" dirty="0"/>
              <a:t> </a:t>
            </a:r>
            <a:r>
              <a:rPr lang="en-US" dirty="0" err="1"/>
              <a:t>delen</a:t>
            </a:r>
            <a:r>
              <a:rPr lang="en-US" dirty="0"/>
              <a:t> is </a:t>
            </a:r>
            <a:r>
              <a:rPr lang="en-US" dirty="0" err="1"/>
              <a:t>kennis</a:t>
            </a:r>
            <a:r>
              <a:rPr lang="en-US" dirty="0"/>
              <a:t> </a:t>
            </a:r>
            <a:r>
              <a:rPr lang="en-US" dirty="0" err="1"/>
              <a:t>vermenigvuldigen</a:t>
            </a:r>
            <a:r>
              <a:rPr lang="en-US" dirty="0"/>
              <a:t>. </a:t>
            </a:r>
            <a:r>
              <a:rPr lang="en-US" dirty="0" err="1"/>
              <a:t>Deze</a:t>
            </a:r>
            <a:r>
              <a:rPr lang="en-US" dirty="0"/>
              <a:t> slogan </a:t>
            </a:r>
            <a:r>
              <a:rPr lang="en-US" dirty="0" err="1"/>
              <a:t>hanteert</a:t>
            </a:r>
            <a:r>
              <a:rPr lang="en-US" dirty="0"/>
              <a:t> Bimplan al </a:t>
            </a:r>
            <a:r>
              <a:rPr lang="en-US" dirty="0" err="1"/>
              <a:t>jaren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het is even </a:t>
            </a:r>
            <a:r>
              <a:rPr lang="en-US" dirty="0" err="1"/>
              <a:t>waar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bouwkosten</a:t>
            </a:r>
            <a:r>
              <a:rPr lang="en-US" dirty="0"/>
              <a:t>. De </a:t>
            </a:r>
            <a:r>
              <a:rPr lang="en-US" dirty="0" err="1"/>
              <a:t>datastructuur</a:t>
            </a:r>
            <a:r>
              <a:rPr lang="en-US" dirty="0"/>
              <a:t> is </a:t>
            </a:r>
            <a:r>
              <a:rPr lang="en-US" dirty="0" err="1"/>
              <a:t>gedefiniëerd</a:t>
            </a:r>
            <a:r>
              <a:rPr lang="en-US" dirty="0"/>
              <a:t>, de </a:t>
            </a:r>
            <a:r>
              <a:rPr lang="en-US" dirty="0" err="1"/>
              <a:t>dataomgeving</a:t>
            </a:r>
            <a:r>
              <a:rPr lang="en-US" dirty="0"/>
              <a:t> is </a:t>
            </a:r>
            <a:r>
              <a:rPr lang="en-US" dirty="0" err="1"/>
              <a:t>klaar</a:t>
            </a:r>
            <a:r>
              <a:rPr lang="en-US" dirty="0"/>
              <a:t>, de data </a:t>
            </a:r>
            <a:r>
              <a:rPr lang="en-US" dirty="0" err="1"/>
              <a:t>zelf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 van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. </a:t>
            </a:r>
            <a:r>
              <a:rPr lang="en-US" dirty="0" err="1"/>
              <a:t>Stap</a:t>
            </a:r>
            <a:r>
              <a:rPr lang="en-US" dirty="0"/>
              <a:t> in, </a:t>
            </a:r>
            <a:r>
              <a:rPr lang="en-US" dirty="0" err="1"/>
              <a:t>zoals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pioniers</a:t>
            </a:r>
            <a:r>
              <a:rPr lang="en-US" dirty="0"/>
              <a:t> AGRE, HFB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AZStM</a:t>
            </a:r>
            <a:r>
              <a:rPr lang="en-US" dirty="0"/>
              <a:t>, </a:t>
            </a:r>
            <a:r>
              <a:rPr lang="en-US" dirty="0" err="1"/>
              <a:t>deel</a:t>
            </a:r>
            <a:r>
              <a:rPr lang="en-US" dirty="0"/>
              <a:t> </a:t>
            </a:r>
            <a:r>
              <a:rPr lang="en-US" dirty="0" err="1"/>
              <a:t>uw</a:t>
            </a:r>
            <a:r>
              <a:rPr lang="en-US" dirty="0"/>
              <a:t> </a:t>
            </a:r>
            <a:r>
              <a:rPr lang="en-US" dirty="0" err="1"/>
              <a:t>projectdata</a:t>
            </a:r>
            <a:r>
              <a:rPr lang="en-US" dirty="0"/>
              <a:t>. We </a:t>
            </a:r>
            <a:r>
              <a:rPr lang="en-US" dirty="0" err="1"/>
              <a:t>gaan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kijkje</a:t>
            </a:r>
            <a:r>
              <a:rPr lang="en-US" dirty="0"/>
              <a:t> </a:t>
            </a:r>
            <a:r>
              <a:rPr lang="en-US" dirty="0" err="1"/>
              <a:t>nemen</a:t>
            </a:r>
            <a:r>
              <a:rPr lang="en-US" dirty="0"/>
              <a:t> op het tool </a:t>
            </a:r>
            <a:r>
              <a:rPr lang="en-US" dirty="0" err="1"/>
              <a:t>waarmee</a:t>
            </a:r>
            <a:r>
              <a:rPr lang="en-US" dirty="0"/>
              <a:t> u de data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bevragen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Let wel : De Datapool Elementclusters is te gebruiken door </a:t>
            </a:r>
            <a:r>
              <a:rPr lang="nl-NL" b="1" dirty="0">
                <a:latin typeface="Verdana" panose="020B0604030504040204" pitchFamily="34" charset="0"/>
                <a:ea typeface="Verdana" panose="020B0604030504040204" pitchFamily="34" charset="0"/>
              </a:rPr>
              <a:t>ervaren kostendeskundigen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. Zo lang er geen 1 miljoen m² geanalyseerd is, is statistische benadering niet mogelijk en mag het gebruik ervan niet overgelaten worden aan junior medewerkers of studenten zonder supervisie. </a:t>
            </a:r>
            <a:r>
              <a:rPr lang="en-US" dirty="0"/>
              <a:t>(</a:t>
            </a:r>
            <a:r>
              <a:rPr lang="en-US" dirty="0" err="1"/>
              <a:t>volgende</a:t>
            </a:r>
            <a:r>
              <a:rPr lang="en-US" dirty="0"/>
              <a:t> slide)</a:t>
            </a:r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8585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R="56515" algn="l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AGRE hier vertegenwoordigd door Philippe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Monserez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Het Facilitair Bedrijf hier vertegenwoordigd door Lieve Van </a:t>
            </a:r>
            <a:r>
              <a:rPr lang="nl-B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Medegael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Mia Thoen, en AZ St Maarten . Elk bedrijf die in de periode 2022-2025 meebouwt aan de datapool, door een betalende analyse van 10.000m², kan </a:t>
            </a:r>
            <a:r>
              <a:rPr lang="nl-BE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vanaf de start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gratis gebruik</a:t>
            </a: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maken van de datapool om te benchmarken tot het einddoel van 1 miljoen m² bereikt is.</a:t>
            </a:r>
            <a:r>
              <a:rPr lang="nl-BE" sz="1800" i="1" dirty="0">
                <a:solidFill>
                  <a:srgbClr val="AEAAA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nl-BE" dirty="0">
                <a:effectLst/>
                <a:latin typeface="Verdana" panose="020B0604030504040204" pitchFamily="34" charset="0"/>
              </a:rPr>
              <a:t>Daarna zal er met een </a:t>
            </a:r>
            <a:r>
              <a:rPr lang="nl-BE" b="1" dirty="0">
                <a:effectLst/>
                <a:latin typeface="Verdana" panose="020B0604030504040204" pitchFamily="34" charset="0"/>
              </a:rPr>
              <a:t>abonnementsformule</a:t>
            </a:r>
            <a:r>
              <a:rPr lang="nl-BE" dirty="0">
                <a:effectLst/>
                <a:latin typeface="Verdana" panose="020B0604030504040204" pitchFamily="34" charset="0"/>
              </a:rPr>
              <a:t> gewerkt worden.</a:t>
            </a:r>
            <a:r>
              <a:rPr lang="fr-BE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83017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Hier zien je de interface nadat je vooreerst in een lijst een elementcluster hebt geselecteerd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bvb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B1A Fundering. We zien 3 zones, van onder naar boven:</a:t>
            </a:r>
          </a:p>
          <a:p>
            <a:pPr eaLnBrk="1" hangingPunct="1"/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De lijst met beschikbare datalijnen voor deze elementcluster. </a:t>
            </a:r>
          </a:p>
          <a:p>
            <a:pPr eaLnBrk="1" hangingPunct="1"/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Erboven een grafische voorstelling van de data. Hier zien we enkel datapunten, als we straks datalijnen gaan selecteren gaan die verbonden worden door een lijn of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kurve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eaLnBrk="1" hangingPunct="1"/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Bovenaan een vakje waarin je projectgegeven wordt ingevuld, en er net onder het kostenkengetal dat het systeem berekent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D55FAC0-9563-4B2C-8E7F-220E68956E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6D20ED6-DEEC-45EE-B2BC-FDF2576495EE}" type="datetime1">
              <a:rPr lang="nl-BE" smtClean="0"/>
              <a:t>19/09/2022</a:t>
            </a:fld>
            <a:endParaRPr lang="fr-B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Een zoom op de tabel:  we overlopen de kolommen</a:t>
            </a:r>
          </a:p>
          <a:p>
            <a:pPr eaLnBrk="1" hangingPunct="1"/>
            <a:r>
              <a:rPr lang="nl-NL" b="1" dirty="0" err="1">
                <a:latin typeface="Verdana" panose="020B0604030504040204" pitchFamily="34" charset="0"/>
                <a:ea typeface="Verdana" panose="020B0604030504040204" pitchFamily="34" charset="0"/>
              </a:rPr>
              <a:t>Location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“Binnenstedelijk” staat voor een moeilijke logistiek on site. “</a:t>
            </a:r>
            <a:r>
              <a:rPr lang="nl-BE" dirty="0" err="1">
                <a:latin typeface="Verdana" panose="020B0604030504040204" pitchFamily="34" charset="0"/>
                <a:ea typeface="Verdana" panose="020B0604030504040204" pitchFamily="34" charset="0"/>
              </a:rPr>
              <a:t>Buitenstedelijk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” staat voor een gemakkelijke logistiek on site.</a:t>
            </a:r>
          </a:p>
          <a:p>
            <a:pPr eaLnBrk="1" hangingPunct="1"/>
            <a:r>
              <a:rPr lang="nl-BE" b="1" dirty="0">
                <a:latin typeface="Verdana" panose="020B0604030504040204" pitchFamily="34" charset="0"/>
                <a:ea typeface="Verdana" panose="020B0604030504040204" pitchFamily="34" charset="0"/>
              </a:rPr>
              <a:t>Ref Date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: datum van oplevering (eindstaat)</a:t>
            </a:r>
          </a:p>
          <a:p>
            <a:pPr eaLnBrk="1" hangingPunct="1"/>
            <a:r>
              <a:rPr lang="en-US" b="1" dirty="0"/>
              <a:t>Description </a:t>
            </a:r>
            <a:r>
              <a:rPr lang="en-US" dirty="0"/>
              <a:t>: 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“New” staat voor nieuwbouw of nieuw te bouwen gebouwdelen. “</a:t>
            </a:r>
            <a:r>
              <a:rPr lang="nl-BE" dirty="0" err="1">
                <a:latin typeface="Verdana" panose="020B0604030504040204" pitchFamily="34" charset="0"/>
                <a:ea typeface="Verdana" panose="020B0604030504040204" pitchFamily="34" charset="0"/>
              </a:rPr>
              <a:t>Renovation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” staat voor renovatie binnen bestaande gebouwen. Verder wordt contracttype vermeld (classic bid, EVM, Open </a:t>
            </a:r>
            <a:r>
              <a:rPr lang="nl-BE" dirty="0" err="1">
                <a:latin typeface="Verdana" panose="020B0604030504040204" pitchFamily="34" charset="0"/>
                <a:ea typeface="Verdana" panose="020B0604030504040204" pitchFamily="34" charset="0"/>
              </a:rPr>
              <a:t>book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) evenals nuttige info </a:t>
            </a:r>
          </a:p>
          <a:p>
            <a:pPr eaLnBrk="1" hangingPunct="1"/>
            <a:r>
              <a:rPr lang="nl-BE" b="1" dirty="0">
                <a:latin typeface="Verdana" panose="020B0604030504040204" pitchFamily="34" charset="0"/>
                <a:ea typeface="Verdana" panose="020B0604030504040204" pitchFamily="34" charset="0"/>
              </a:rPr>
              <a:t>Andere kolommen 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: M²  / Price / KKG (ref date) / KKG (</a:t>
            </a:r>
            <a:r>
              <a:rPr lang="nl-BE" dirty="0" err="1">
                <a:latin typeface="Verdana" panose="020B0604030504040204" pitchFamily="34" charset="0"/>
                <a:ea typeface="Verdana" panose="020B0604030504040204" pitchFamily="34" charset="0"/>
              </a:rPr>
              <a:t>today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D55FAC0-9563-4B2C-8E7F-220E68956E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6D20ED6-DEEC-45EE-B2BC-FDF2576495E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7177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l"/>
            <a:r>
              <a:rPr lang="nl-BE" sz="1200" b="0" u="none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Stel een nieuwbouw project zonder ondergrondse bouwlaag op algemene funderingsplaat van 1000m² foundation footprint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b="0" u="none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selecteren de 2 datalijnen die dezelfde constructie typologie hebben. </a:t>
            </a:r>
            <a:r>
              <a:rPr lang="nl-NL" sz="1200" dirty="0">
                <a:latin typeface="Verdana" panose="020B0604030504040204" pitchFamily="34" charset="0"/>
                <a:ea typeface="Verdana" panose="020B0604030504040204" pitchFamily="34" charset="0"/>
              </a:rPr>
              <a:t>Statistisch nu nog te weinig gevallen om te extrapoleren dus e</a:t>
            </a:r>
            <a:r>
              <a:rPr lang="nl-BE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nkel</a:t>
            </a:r>
            <a:r>
              <a:rPr lang="nl-BE" sz="1200" dirty="0">
                <a:latin typeface="Verdana" panose="020B0604030504040204" pitchFamily="34" charset="0"/>
                <a:ea typeface="Verdana" panose="020B0604030504040204" pitchFamily="34" charset="0"/>
              </a:rPr>
              <a:t> consultatie per lijn.</a:t>
            </a:r>
          </a:p>
          <a:p>
            <a:pPr eaLnBrk="1" hangingPunct="1"/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2871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We </a:t>
            </a:r>
            <a:r>
              <a:rPr lang="en-US" dirty="0" err="1"/>
              <a:t>gaan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lijn</a:t>
            </a:r>
            <a:r>
              <a:rPr lang="en-US" dirty="0"/>
              <a:t> per </a:t>
            </a:r>
            <a:r>
              <a:rPr lang="en-US" dirty="0" err="1"/>
              <a:t>lijn</a:t>
            </a:r>
            <a:r>
              <a:rPr lang="en-US" dirty="0"/>
              <a:t> </a:t>
            </a:r>
            <a:r>
              <a:rPr lang="en-US" dirty="0" err="1"/>
              <a:t>analyseren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/>
              <a:t>De </a:t>
            </a:r>
            <a:r>
              <a:rPr lang="en-US" dirty="0" err="1"/>
              <a:t>eerste</a:t>
            </a:r>
            <a:r>
              <a:rPr lang="en-US" dirty="0"/>
              <a:t> </a:t>
            </a:r>
            <a:r>
              <a:rPr lang="en-US" dirty="0" err="1"/>
              <a:t>projectlijn</a:t>
            </a:r>
            <a:r>
              <a:rPr lang="en-US" dirty="0"/>
              <a:t>: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klein</a:t>
            </a:r>
            <a:r>
              <a:rPr lang="en-US" dirty="0"/>
              <a:t> project in </a:t>
            </a:r>
            <a:r>
              <a:rPr lang="en-US" dirty="0" err="1"/>
              <a:t>binnenstedelijk</a:t>
            </a:r>
            <a:r>
              <a:rPr lang="en-US" dirty="0"/>
              <a:t> </a:t>
            </a:r>
            <a:r>
              <a:rPr lang="en-US" dirty="0" err="1"/>
              <a:t>gebied</a:t>
            </a:r>
            <a:r>
              <a:rPr lang="en-US" dirty="0"/>
              <a:t> </a:t>
            </a:r>
            <a:r>
              <a:rPr lang="en-US" dirty="0" err="1"/>
              <a:t>maakt</a:t>
            </a:r>
            <a:r>
              <a:rPr lang="en-US" dirty="0"/>
              <a:t> het </a:t>
            </a:r>
            <a:r>
              <a:rPr lang="en-US" dirty="0" err="1"/>
              <a:t>duurder</a:t>
            </a:r>
            <a:r>
              <a:rPr lang="en-US" dirty="0"/>
              <a:t>, maar </a:t>
            </a:r>
            <a:r>
              <a:rPr lang="en-US" dirty="0" err="1"/>
              <a:t>een</a:t>
            </a:r>
            <a:r>
              <a:rPr lang="en-US" dirty="0"/>
              <a:t> open </a:t>
            </a:r>
            <a:r>
              <a:rPr lang="en-US" dirty="0" err="1"/>
              <a:t>boek</a:t>
            </a:r>
            <a:r>
              <a:rPr lang="en-US" dirty="0"/>
              <a:t> contract is </a:t>
            </a:r>
            <a:r>
              <a:rPr lang="en-US" dirty="0" err="1"/>
              <a:t>goedkoper</a:t>
            </a:r>
            <a:r>
              <a:rPr lang="en-US" dirty="0"/>
              <a:t> dan </a:t>
            </a:r>
            <a:r>
              <a:rPr lang="en-US" dirty="0" err="1"/>
              <a:t>een</a:t>
            </a:r>
            <a:r>
              <a:rPr lang="en-US" dirty="0"/>
              <a:t> classic bid.</a:t>
            </a:r>
          </a:p>
          <a:p>
            <a:pPr eaLnBrk="1" hangingPunct="1"/>
            <a:r>
              <a:rPr lang="en-US" dirty="0"/>
              <a:t>De </a:t>
            </a:r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projectlijn</a:t>
            </a:r>
            <a:r>
              <a:rPr lang="en-US" dirty="0"/>
              <a:t>: </a:t>
            </a:r>
            <a:r>
              <a:rPr lang="en-US" dirty="0" err="1"/>
              <a:t>aan</a:t>
            </a:r>
            <a:r>
              <a:rPr lang="en-US" dirty="0"/>
              <a:t> de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kant</a:t>
            </a:r>
            <a:r>
              <a:rPr lang="en-US" dirty="0"/>
              <a:t> want </a:t>
            </a:r>
            <a:r>
              <a:rPr lang="en-US" dirty="0" err="1"/>
              <a:t>een</a:t>
            </a:r>
            <a:r>
              <a:rPr lang="en-US" dirty="0"/>
              <a:t> classic bid </a:t>
            </a:r>
            <a:r>
              <a:rPr lang="en-US" dirty="0" err="1"/>
              <a:t>zal</a:t>
            </a:r>
            <a:r>
              <a:rPr lang="en-US" dirty="0"/>
              <a:t> </a:t>
            </a:r>
            <a:r>
              <a:rPr lang="en-US" dirty="0" err="1"/>
              <a:t>duurder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dan EVM</a:t>
            </a:r>
          </a:p>
          <a:p>
            <a:pPr eaLnBrk="1" hangingPunct="1"/>
            <a:r>
              <a:rPr lang="en-US" dirty="0"/>
              <a:t>De 151€ is </a:t>
            </a:r>
            <a:r>
              <a:rPr lang="en-US" dirty="0" err="1"/>
              <a:t>dus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kant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we </a:t>
            </a:r>
            <a:r>
              <a:rPr lang="en-US" dirty="0" err="1"/>
              <a:t>zullen</a:t>
            </a:r>
            <a:r>
              <a:rPr lang="en-US" dirty="0"/>
              <a:t> </a:t>
            </a:r>
            <a:r>
              <a:rPr lang="en-US" dirty="0" err="1"/>
              <a:t>eerder</a:t>
            </a:r>
            <a:r>
              <a:rPr lang="en-US" dirty="0"/>
              <a:t> 160€ </a:t>
            </a:r>
            <a:r>
              <a:rPr lang="en-US" dirty="0" err="1"/>
              <a:t>hanteren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 err="1"/>
              <a:t>Nogmaals</a:t>
            </a:r>
            <a:r>
              <a:rPr lang="en-US" dirty="0"/>
              <a:t> de </a:t>
            </a:r>
            <a:r>
              <a:rPr lang="en-US" dirty="0" err="1"/>
              <a:t>interpretatie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door </a:t>
            </a:r>
            <a:r>
              <a:rPr lang="en-US" dirty="0" err="1"/>
              <a:t>ervaren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</a:t>
            </a:r>
            <a:r>
              <a:rPr lang="en-US" dirty="0" err="1"/>
              <a:t>gebeuren</a:t>
            </a:r>
            <a:r>
              <a:rPr lang="en-US" dirty="0"/>
              <a:t>.</a:t>
            </a:r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6900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www.bouwdata.net</a:t>
            </a: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4DBCE-AA82-4740-A6CC-2A9EAA79764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err="1"/>
              <a:t>Ik</a:t>
            </a:r>
            <a:r>
              <a:rPr lang="en-US" dirty="0"/>
              <a:t> sluit </a:t>
            </a:r>
            <a:r>
              <a:rPr lang="en-US" dirty="0" err="1"/>
              <a:t>af</a:t>
            </a:r>
            <a:r>
              <a:rPr lang="en-US" dirty="0"/>
              <a:t>: De </a:t>
            </a:r>
            <a:r>
              <a:rPr lang="en-US" dirty="0" err="1"/>
              <a:t>datastructuur</a:t>
            </a:r>
            <a:r>
              <a:rPr lang="en-US" dirty="0"/>
              <a:t> is </a:t>
            </a:r>
            <a:r>
              <a:rPr lang="en-US" dirty="0" err="1"/>
              <a:t>duidelijk</a:t>
            </a:r>
            <a:r>
              <a:rPr lang="en-US" dirty="0"/>
              <a:t> </a:t>
            </a:r>
            <a:r>
              <a:rPr lang="en-US" dirty="0" err="1"/>
              <a:t>gedefiniëerd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gebaseerd</a:t>
            </a:r>
            <a:r>
              <a:rPr lang="en-US" dirty="0"/>
              <a:t> op </a:t>
            </a:r>
            <a:r>
              <a:rPr lang="en-US" dirty="0" err="1"/>
              <a:t>normen</a:t>
            </a:r>
            <a:r>
              <a:rPr lang="en-US" dirty="0"/>
              <a:t>, de </a:t>
            </a:r>
            <a:r>
              <a:rPr lang="en-US" dirty="0" err="1"/>
              <a:t>dataomgeving</a:t>
            </a:r>
            <a:r>
              <a:rPr lang="en-US" dirty="0"/>
              <a:t> is </a:t>
            </a:r>
            <a:r>
              <a:rPr lang="en-US" dirty="0" err="1"/>
              <a:t>klaar</a:t>
            </a:r>
            <a:r>
              <a:rPr lang="en-US" dirty="0"/>
              <a:t> (die </a:t>
            </a:r>
            <a:r>
              <a:rPr lang="en-US" dirty="0" err="1"/>
              <a:t>hebt</a:t>
            </a:r>
            <a:r>
              <a:rPr lang="en-US" dirty="0"/>
              <a:t> u net </a:t>
            </a:r>
            <a:r>
              <a:rPr lang="en-US" dirty="0" err="1"/>
              <a:t>gezien</a:t>
            </a:r>
            <a:r>
              <a:rPr lang="en-US" dirty="0"/>
              <a:t>). De data </a:t>
            </a:r>
            <a:r>
              <a:rPr lang="en-US" dirty="0" err="1"/>
              <a:t>moeten</a:t>
            </a:r>
            <a:r>
              <a:rPr lang="en-US" dirty="0"/>
              <a:t> nu van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. </a:t>
            </a:r>
            <a:r>
              <a:rPr lang="en-US" dirty="0" err="1"/>
              <a:t>Stap</a:t>
            </a:r>
            <a:r>
              <a:rPr lang="en-US" dirty="0"/>
              <a:t> in, </a:t>
            </a:r>
            <a:r>
              <a:rPr lang="en-US" dirty="0" err="1"/>
              <a:t>deel</a:t>
            </a:r>
            <a:r>
              <a:rPr lang="en-US" dirty="0"/>
              <a:t> </a:t>
            </a:r>
            <a:r>
              <a:rPr lang="en-US" dirty="0" err="1"/>
              <a:t>uw</a:t>
            </a:r>
            <a:r>
              <a:rPr lang="en-US" dirty="0"/>
              <a:t> </a:t>
            </a:r>
            <a:r>
              <a:rPr lang="en-US" dirty="0" err="1"/>
              <a:t>projectdata</a:t>
            </a:r>
            <a:r>
              <a:rPr lang="en-US" dirty="0"/>
              <a:t>. Als elk van </a:t>
            </a:r>
            <a:r>
              <a:rPr lang="en-US" dirty="0" err="1"/>
              <a:t>jullie</a:t>
            </a:r>
            <a:r>
              <a:rPr lang="en-US" dirty="0"/>
              <a:t> 1 project </a:t>
            </a:r>
            <a:r>
              <a:rPr lang="en-US" dirty="0" err="1"/>
              <a:t>deelt</a:t>
            </a:r>
            <a:r>
              <a:rPr lang="en-US" dirty="0"/>
              <a:t>, </a:t>
            </a:r>
            <a:r>
              <a:rPr lang="en-US" dirty="0" err="1"/>
              <a:t>heeft</a:t>
            </a:r>
            <a:r>
              <a:rPr lang="en-US" dirty="0"/>
              <a:t> </a:t>
            </a:r>
            <a:r>
              <a:rPr lang="en-US" dirty="0" err="1"/>
              <a:t>ieder</a:t>
            </a:r>
            <a:r>
              <a:rPr lang="en-US" dirty="0"/>
              <a:t> </a:t>
            </a:r>
            <a:r>
              <a:rPr lang="en-US" dirty="0" err="1"/>
              <a:t>toegang</a:t>
            </a:r>
            <a:r>
              <a:rPr lang="en-US" dirty="0"/>
              <a:t> tot 50 </a:t>
            </a:r>
            <a:r>
              <a:rPr lang="en-US" dirty="0" err="1"/>
              <a:t>projecten</a:t>
            </a:r>
            <a:r>
              <a:rPr lang="en-US" dirty="0"/>
              <a:t>. Want </a:t>
            </a:r>
            <a:r>
              <a:rPr lang="en-US" dirty="0" err="1"/>
              <a:t>delen</a:t>
            </a:r>
            <a:r>
              <a:rPr lang="en-US" dirty="0"/>
              <a:t> is </a:t>
            </a:r>
            <a:r>
              <a:rPr lang="en-US" dirty="0" err="1"/>
              <a:t>vermenigvuldigen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 err="1"/>
              <a:t>Ik</a:t>
            </a:r>
            <a:r>
              <a:rPr lang="en-US" dirty="0"/>
              <a:t> </a:t>
            </a:r>
            <a:r>
              <a:rPr lang="en-US" dirty="0" err="1"/>
              <a:t>sta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beschikking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de </a:t>
            </a:r>
            <a:r>
              <a:rPr lang="en-US" dirty="0" err="1"/>
              <a:t>voordracht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dank u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uw</a:t>
            </a:r>
            <a:r>
              <a:rPr lang="en-US" dirty="0"/>
              <a:t> </a:t>
            </a:r>
            <a:r>
              <a:rPr lang="en-US" dirty="0" err="1"/>
              <a:t>aandacht</a:t>
            </a:r>
            <a:r>
              <a:rPr lang="en-US" dirty="0"/>
              <a:t>.</a:t>
            </a:r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all rights reserved by PB calc &amp; consult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B07A63A-14CC-4A39-898F-920CCF30546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DB45833-DDF3-4889-8353-457E347E6DCE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352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E6F62D-AEDC-4EE4-B41B-7DA33BF9C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FA7D4CB-630B-4AB3-82AF-7E4DA1508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fr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AA99D1-C090-4E87-B43F-0EBBEB4F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DE9CC-1D45-43F6-AC12-B9C129338EDD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9744BB-EF5A-4FBD-BED7-9E9FB026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0EE228-A612-42B3-9745-BA91D786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736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CD3EC-44BA-449F-8D38-9243A8150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7B58DC-F620-4199-A674-D0D398A9D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F5B147-94A4-484D-85B1-74C344C0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E41-2D88-412E-B23F-C6EC3D7E5ED7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FE0ECE-1AC1-46DE-BE7D-BB1A2351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F57B85-E03F-450D-9B6B-2EF3CBFDA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99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7B630-DF22-45A1-BFF9-609F8EC1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37BDDB-FC64-44D0-A75B-9DA6D75C1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DBF5A07-3D7D-4723-8A7F-46AA1AC4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59D-3FB5-4C55-B421-885D738596CD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C58974F-1AFE-47E9-8856-B7DE7303E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6CA389-ED7B-48C1-93CA-0246D5C89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00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F8DB76-4167-4884-A71B-5EF85BD7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D702B4-4B27-4322-BFD2-4B0564FB8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F9658F3-5EE7-4A1B-9F87-848EB45B4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00A7D6E-BFC2-4285-9BCD-11AE7F782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3A21-9F7C-4825-8360-C43E5D3D0760}" type="datetime1">
              <a:rPr lang="nl-BE" smtClean="0"/>
              <a:t>19/09/2022</a:t>
            </a:fld>
            <a:endParaRPr lang="fr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891A88F-DE22-484D-BBE3-2DAE4C084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8A8696B-749F-4926-A49F-CD8EE294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618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A4D433-64DE-4930-81A7-577E8033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A687658-96E2-4195-9C62-327944F6A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E0E42AB-FC31-4206-83AD-4BC4983A8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D909977-9F82-44BC-9B14-83B9CBC49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4A3A436-C7D2-481B-9116-05EE0B0A1A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88D82B3-13BD-4AFA-B262-3F88CC2D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0DE3-BEBB-46B3-B69D-A9E1C615FE8B}" type="datetime1">
              <a:rPr lang="nl-BE" smtClean="0"/>
              <a:t>19/09/2022</a:t>
            </a:fld>
            <a:endParaRPr lang="fr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3250989-DF94-4A46-BC1F-AB851308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D639C10-5CE3-465C-98E8-3142EF342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131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E8C743-8446-4C19-95BD-BCF7ED0DD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4058630-A4AC-4114-83CE-642873C8F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93206-FF94-4A95-A709-A7F6A213D777}" type="datetime1">
              <a:rPr lang="nl-BE" smtClean="0"/>
              <a:t>19/09/2022</a:t>
            </a:fld>
            <a:endParaRPr lang="fr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40AAE1-0E48-4FAD-BAF4-04326BF78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D88475-D76B-45E6-8021-3B986411F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16235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904BB5B-DAAB-4C1E-8052-5FE1E1F0B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F002-57A7-4D01-A066-C14C7A958252}" type="datetime1">
              <a:rPr lang="nl-BE" smtClean="0"/>
              <a:t>19/09/2022</a:t>
            </a:fld>
            <a:endParaRPr lang="fr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E95AF47-17A8-4509-BB1C-8157F094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AB512A-A1C3-4657-96F3-51C9E851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1789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F726A-44EF-487E-B193-445C5EA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3770DE-D261-4A83-9F15-642A5AB65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57EA86E-55B9-43C2-80DA-413231513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6AE3053-41CE-4B90-AEFC-76D58FE9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838F-0268-4745-BCD5-4F2DFF65F09F}" type="datetime1">
              <a:rPr lang="nl-BE" smtClean="0"/>
              <a:t>19/09/2022</a:t>
            </a:fld>
            <a:endParaRPr lang="fr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E7A3244-D851-4F67-BE4E-CFAE31077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78ACB06-FBA2-421A-A94A-45B17DC0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9611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C30775-1C40-4929-99B4-20A96AAA5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44C0ED8-E229-43D3-ABA6-C021FE3E0C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fr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18DD50-AD7D-4811-95F4-CD00435C3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C3D931D-5570-4C08-A18B-7EDD0740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15FF-FD11-45B5-96ED-888FDF92BD72}" type="datetime1">
              <a:rPr lang="nl-BE" smtClean="0"/>
              <a:t>19/09/2022</a:t>
            </a:fld>
            <a:endParaRPr lang="fr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77D2B5-6241-47BD-8A46-24860BAF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874642-9998-4FB3-B456-BFC95B418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947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19AAA-85AF-4EED-934F-85CD00DF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3830CFE-F001-4BB1-8ADB-A5DD41437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FB5BAD5-BB89-4DB5-A31E-5FB40AE5F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B70E0-CE44-45E7-B077-789A6D73E536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505F27-2C52-4438-97F3-F095D461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9CF9FA-97CF-40EB-BB73-8F0495CA0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090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96C3CCD-D791-467A-A34E-8D3B2F060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3F8DC3B-43C6-442D-A0DC-61EEC1D9A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824F51-4226-42FE-A5A2-83FA0991F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8D34-694E-4AD6-B41A-0C20E9E5E5C8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E1AFE0-FB19-4473-BB40-636C2403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3B590F-9664-4B51-B422-51E2016F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473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D915D57-F5C6-46FE-BDEB-8E3E9F532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fr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974E22-DDEA-45AC-8AC6-234509479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A6D354-4677-46D1-B755-5BB6AAE26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028A1-5609-45BC-A1B8-AD46B23C9556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7087599-E642-4C3E-9F80-2D68611D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B53B85-B362-47C5-BD63-975BF85B2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BF805-513A-4A24-8BAF-C7E951ECF40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1629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</a:t>
            </a:fld>
            <a:endParaRPr lang="fr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3435C64-1BA1-45F1-8DC4-76D86498C328}"/>
              </a:ext>
            </a:extLst>
          </p:cNvPr>
          <p:cNvSpPr txBox="1"/>
          <p:nvPr/>
        </p:nvSpPr>
        <p:spPr>
          <a:xfrm>
            <a:off x="1480858" y="2883079"/>
            <a:ext cx="10230132" cy="2857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BE" sz="3600" dirty="0" err="1">
                <a:solidFill>
                  <a:srgbClr val="00008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BouwData</a:t>
            </a:r>
            <a:r>
              <a:rPr lang="nl-BE" sz="3600" baseline="30000" dirty="0">
                <a:solidFill>
                  <a:srgbClr val="00008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</a:t>
            </a:r>
            <a:r>
              <a:rPr lang="nl-BE" sz="3600" dirty="0">
                <a:solidFill>
                  <a:srgbClr val="2B2C7E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008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ANALYSE</a:t>
            </a:r>
            <a:endParaRPr lang="fr-BE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BE" sz="3600" dirty="0">
              <a:solidFill>
                <a:srgbClr val="0000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BE" sz="36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Datapool Elementclusters</a:t>
            </a:r>
            <a:endParaRPr lang="fr-BE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39350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2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1026" name="Picture 2" descr="Hoeveel kost een huis bouwen? | Your Home">
            <a:extLst>
              <a:ext uri="{FF2B5EF4-FFF2-40B4-BE49-F238E27FC236}">
                <a16:creationId xmlns:a16="http://schemas.microsoft.com/office/drawing/2014/main" id="{5AD90955-EADA-5A30-4ACE-48655649A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8" y="1837166"/>
            <a:ext cx="6553743" cy="38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86407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3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endParaRPr lang="nl-BE" sz="20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sp>
        <p:nvSpPr>
          <p:cNvPr id="5" name="AutoShape 2" descr="RIBA Plan of Work (RIBA 2020) | Download Scientific Diagram">
            <a:extLst>
              <a:ext uri="{FF2B5EF4-FFF2-40B4-BE49-F238E27FC236}">
                <a16:creationId xmlns:a16="http://schemas.microsoft.com/office/drawing/2014/main" id="{371BC009-A997-C2E4-F797-0EA4200856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EF674A-ED43-3001-5EF4-1C3EC9B13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457" y="1609883"/>
            <a:ext cx="5633085" cy="424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108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4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endParaRPr lang="nl-BE" sz="20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7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973FBBD-9E0A-80B9-6265-44ED87E92D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72" b="55611"/>
          <a:stretch/>
        </p:blipFill>
        <p:spPr bwMode="auto">
          <a:xfrm>
            <a:off x="3442236" y="843824"/>
            <a:ext cx="4950337" cy="51703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521750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5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16" name="Picture 2" descr="Order from Chaos – We do what it says on the tin">
            <a:extLst>
              <a:ext uri="{FF2B5EF4-FFF2-40B4-BE49-F238E27FC236}">
                <a16:creationId xmlns:a16="http://schemas.microsoft.com/office/drawing/2014/main" id="{B22A808C-1714-74F8-5B83-8DCF0D6F3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858" y="1993240"/>
            <a:ext cx="8873094" cy="287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43926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6</a:t>
            </a:fld>
            <a:endParaRPr lang="fr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3435C64-1BA1-45F1-8DC4-76D86498C328}"/>
              </a:ext>
            </a:extLst>
          </p:cNvPr>
          <p:cNvSpPr txBox="1"/>
          <p:nvPr/>
        </p:nvSpPr>
        <p:spPr>
          <a:xfrm>
            <a:off x="1480858" y="2559981"/>
            <a:ext cx="102301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nl-BE" b="1" dirty="0">
                <a:latin typeface="Verdana" panose="020B0604030504040204" pitchFamily="34" charset="0"/>
                <a:ea typeface="Verdana" panose="020B0604030504040204" pitchFamily="34" charset="0"/>
              </a:rPr>
              <a:t>Kostenstructuur</a:t>
            </a: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: gebaseerd op NEN 2699:2017 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Investerings- en exploitatiekosten van onroerende zaken - Begripsomschrijvingen en indeling – </a:t>
            </a:r>
            <a:b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niveau 3 elementclusters.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b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nl-NL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b="1" dirty="0">
                <a:latin typeface="Verdana" panose="020B0604030504040204" pitchFamily="34" charset="0"/>
                <a:ea typeface="Verdana" panose="020B0604030504040204" pitchFamily="34" charset="0"/>
              </a:rPr>
              <a:t>Hoeveelheden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: gebaseerd op NBN EN 15221-6: 2011 Facility Management - Deel 6: Metingen van oppervlakte en ruimte in Facility Management.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6992946" y="579357"/>
            <a:ext cx="336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Normalisatie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5" name="Picture 8" descr="Home page">
            <a:extLst>
              <a:ext uri="{FF2B5EF4-FFF2-40B4-BE49-F238E27FC236}">
                <a16:creationId xmlns:a16="http://schemas.microsoft.com/office/drawing/2014/main" id="{2880C02C-C762-746D-86C0-8CDAA2042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52" y="1620561"/>
            <a:ext cx="1288402" cy="78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e rôle du NBN | normen-antenne">
            <a:extLst>
              <a:ext uri="{FF2B5EF4-FFF2-40B4-BE49-F238E27FC236}">
                <a16:creationId xmlns:a16="http://schemas.microsoft.com/office/drawing/2014/main" id="{177F7A31-ABFB-F140-903A-8E0842ACD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717" y="3429000"/>
            <a:ext cx="1614873" cy="161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65569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7</a:t>
            </a:fld>
            <a:endParaRPr lang="fr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3435C64-1BA1-45F1-8DC4-76D86498C328}"/>
              </a:ext>
            </a:extLst>
          </p:cNvPr>
          <p:cNvSpPr txBox="1"/>
          <p:nvPr/>
        </p:nvSpPr>
        <p:spPr>
          <a:xfrm>
            <a:off x="1480858" y="3698175"/>
            <a:ext cx="10230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Whitepaper “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Eénduidig framework voor nacalculatie en 5DBIM“ </a:t>
            </a:r>
            <a:b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  <a:t>geschreven door Agentschap Facilitair Bedrijf i.s.m. BouwData© en Bimplan.</a:t>
            </a:r>
            <a:b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nl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br>
              <a:rPr lang="nl-BE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nl-B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6992946" y="579357"/>
            <a:ext cx="336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Normalisatie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7" name="Picture 2" descr="Het Facilitair Bedrijf | 1000 km voor Kom op tegen Kanker">
            <a:extLst>
              <a:ext uri="{FF2B5EF4-FFF2-40B4-BE49-F238E27FC236}">
                <a16:creationId xmlns:a16="http://schemas.microsoft.com/office/drawing/2014/main" id="{987D8954-5E8E-9A85-F1D7-46C7149A4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76" y="1478665"/>
            <a:ext cx="4017857" cy="195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40651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8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Volledigheid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10" name="Image 9" descr="Une image contenant carte&#10;&#10;Description générée automatiquement">
            <a:extLst>
              <a:ext uri="{FF2B5EF4-FFF2-40B4-BE49-F238E27FC236}">
                <a16:creationId xmlns:a16="http://schemas.microsoft.com/office/drawing/2014/main" id="{3E9DE813-AC14-8CB9-2BF2-B1EE3B270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577" y="1430809"/>
            <a:ext cx="6608846" cy="451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321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9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2050" name="Picture 2" descr="Van informatie-eiland naar informatielandschap, naar een optimale  informatiedeling binnen de Vlaamse overheid | Vlaanderen Intern">
            <a:extLst>
              <a:ext uri="{FF2B5EF4-FFF2-40B4-BE49-F238E27FC236}">
                <a16:creationId xmlns:a16="http://schemas.microsoft.com/office/drawing/2014/main" id="{C30FBF53-7F41-D2B2-768F-CCFFAFB6D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547817"/>
            <a:ext cx="6307768" cy="473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06298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10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Volledigheid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2050" name="Picture 2" descr="delen is vermenigvuldigen - Online tegeltjes bakken - WBVB Rotterdam">
            <a:extLst>
              <a:ext uri="{FF2B5EF4-FFF2-40B4-BE49-F238E27FC236}">
                <a16:creationId xmlns:a16="http://schemas.microsoft.com/office/drawing/2014/main" id="{3ED2223B-7026-774E-12B1-4A55655E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747" y="1367414"/>
            <a:ext cx="4764505" cy="47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38898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11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Referenties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5" name="Picture 2" descr="Het Facilitair Bedrijf | 1000 km voor Kom op tegen Kanker">
            <a:extLst>
              <a:ext uri="{FF2B5EF4-FFF2-40B4-BE49-F238E27FC236}">
                <a16:creationId xmlns:a16="http://schemas.microsoft.com/office/drawing/2014/main" id="{3A377E01-DA33-E907-8C2A-3F48E80BB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027" y="2644489"/>
            <a:ext cx="5837945" cy="283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AG Real Estate">
            <a:extLst>
              <a:ext uri="{FF2B5EF4-FFF2-40B4-BE49-F238E27FC236}">
                <a16:creationId xmlns:a16="http://schemas.microsoft.com/office/drawing/2014/main" id="{E475E5B1-9D5B-A782-24F5-A115A3874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74" y="2981811"/>
            <a:ext cx="2743200" cy="162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Z Sint-Maarten omhelst nieuw logo | AZ Sint-Maarten">
            <a:extLst>
              <a:ext uri="{FF2B5EF4-FFF2-40B4-BE49-F238E27FC236}">
                <a16:creationId xmlns:a16="http://schemas.microsoft.com/office/drawing/2014/main" id="{1D689298-2C62-1FBB-EE6D-9FD7113FB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169" y="2734030"/>
            <a:ext cx="3878062" cy="212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6535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ekstvak 15"/>
          <p:cNvSpPr txBox="1"/>
          <p:nvPr/>
        </p:nvSpPr>
        <p:spPr>
          <a:xfrm>
            <a:off x="6992946" y="579357"/>
            <a:ext cx="336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Datapool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12</a:t>
            </a:fld>
            <a:endParaRPr lang="fr-B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1D1A8B14-EBC0-4DEC-AD43-F533CB771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3446-6500-4F10-BF1A-22F49E47F53E}" type="datetime1">
              <a:rPr lang="nl-BE" smtClean="0"/>
              <a:t>19/09/2022</a:t>
            </a:fld>
            <a:endParaRPr lang="fr-BE"/>
          </a:p>
        </p:txBody>
      </p:sp>
      <p:pic>
        <p:nvPicPr>
          <p:cNvPr id="3" name="Afbeelding 15">
            <a:extLst>
              <a:ext uri="{FF2B5EF4-FFF2-40B4-BE49-F238E27FC236}">
                <a16:creationId xmlns:a16="http://schemas.microsoft.com/office/drawing/2014/main" id="{AECA4800-86FE-252D-7639-A1A2A5020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453" y="1366728"/>
            <a:ext cx="8873094" cy="476587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FD52EA3-066D-048D-24B0-F0C941EB26E3}"/>
              </a:ext>
            </a:extLst>
          </p:cNvPr>
          <p:cNvSpPr/>
          <p:nvPr/>
        </p:nvSpPr>
        <p:spPr>
          <a:xfrm>
            <a:off x="3168555" y="4329030"/>
            <a:ext cx="5854889" cy="19154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8A763F-D177-05D2-461E-DDAAFFD80179}"/>
              </a:ext>
            </a:extLst>
          </p:cNvPr>
          <p:cNvSpPr/>
          <p:nvPr/>
        </p:nvSpPr>
        <p:spPr>
          <a:xfrm>
            <a:off x="3168555" y="2524836"/>
            <a:ext cx="5854889" cy="18041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EAE6FF7-2066-9044-86BA-749AEB48443F}"/>
              </a:ext>
            </a:extLst>
          </p:cNvPr>
          <p:cNvSpPr/>
          <p:nvPr/>
        </p:nvSpPr>
        <p:spPr>
          <a:xfrm>
            <a:off x="3168555" y="1667302"/>
            <a:ext cx="2222312" cy="85753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ekstvak 15"/>
          <p:cNvSpPr txBox="1"/>
          <p:nvPr/>
        </p:nvSpPr>
        <p:spPr>
          <a:xfrm>
            <a:off x="6992946" y="579357"/>
            <a:ext cx="336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Datapool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13</a:t>
            </a:fld>
            <a:endParaRPr lang="fr-B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1D1A8B14-EBC0-4DEC-AD43-F533CB771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3446-6500-4F10-BF1A-22F49E47F53E}" type="datetime1">
              <a:rPr lang="nl-BE" smtClean="0"/>
              <a:t>19/09/2022</a:t>
            </a:fld>
            <a:endParaRPr lang="fr-BE"/>
          </a:p>
        </p:txBody>
      </p:sp>
      <p:pic>
        <p:nvPicPr>
          <p:cNvPr id="3" name="Afbeelding 15">
            <a:extLst>
              <a:ext uri="{FF2B5EF4-FFF2-40B4-BE49-F238E27FC236}">
                <a16:creationId xmlns:a16="http://schemas.microsoft.com/office/drawing/2014/main" id="{A5403B5D-A84F-E6D1-E4B1-47819B55EF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29" t="61448" r="18632"/>
          <a:stretch/>
        </p:blipFill>
        <p:spPr>
          <a:xfrm>
            <a:off x="857552" y="2137444"/>
            <a:ext cx="10476896" cy="34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8106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6">
            <a:extLst>
              <a:ext uri="{FF2B5EF4-FFF2-40B4-BE49-F238E27FC236}">
                <a16:creationId xmlns:a16="http://schemas.microsoft.com/office/drawing/2014/main" id="{E7746FC5-AA1D-BB37-214E-B89E0FC39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863" y="1300239"/>
            <a:ext cx="8871089" cy="4735339"/>
          </a:xfrm>
          <a:prstGeom prst="rect">
            <a:avLst/>
          </a:prstGeom>
        </p:spPr>
      </p:pic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14</a:t>
            </a:fld>
            <a:endParaRPr lang="fr-BE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Voorbeeld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sp>
        <p:nvSpPr>
          <p:cNvPr id="11" name="Tekstballon: rechthoek met afgeronde hoeken 10">
            <a:extLst>
              <a:ext uri="{FF2B5EF4-FFF2-40B4-BE49-F238E27FC236}">
                <a16:creationId xmlns:a16="http://schemas.microsoft.com/office/drawing/2014/main" id="{57586CD8-E149-C7A0-BA64-53228972ECC2}"/>
              </a:ext>
            </a:extLst>
          </p:cNvPr>
          <p:cNvSpPr/>
          <p:nvPr/>
        </p:nvSpPr>
        <p:spPr>
          <a:xfrm>
            <a:off x="7088669" y="2299665"/>
            <a:ext cx="4622321" cy="949562"/>
          </a:xfrm>
          <a:prstGeom prst="wedgeRoundRectCallout">
            <a:avLst>
              <a:gd name="adj1" fmla="val -63300"/>
              <a:gd name="adj2" fmla="val -35768"/>
              <a:gd name="adj3" fmla="val 16667"/>
            </a:avLst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Stel nieuwbouw project </a:t>
            </a:r>
          </a:p>
          <a:p>
            <a:pPr algn="ctr"/>
            <a:r>
              <a:rPr lang="nl-BE" sz="1200" b="1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zonder ondergrondse bouwlaag </a:t>
            </a:r>
          </a:p>
          <a:p>
            <a:pPr algn="ctr"/>
            <a:r>
              <a:rPr lang="nl-BE" sz="1200" b="1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op algemene funderingsplaat </a:t>
            </a:r>
          </a:p>
          <a:p>
            <a:pPr algn="ctr"/>
            <a:r>
              <a:rPr lang="nl-BE" sz="1200" b="1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van 1000m² foundation footprint</a:t>
            </a: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29085582-54F2-86BD-B9E7-4D2D4F88C11B}"/>
              </a:ext>
            </a:extLst>
          </p:cNvPr>
          <p:cNvSpPr/>
          <p:nvPr/>
        </p:nvSpPr>
        <p:spPr>
          <a:xfrm>
            <a:off x="2828441" y="1729954"/>
            <a:ext cx="1457325" cy="8256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FBE0CBB7-CEAF-1860-955F-3BFA674BB66B}"/>
              </a:ext>
            </a:extLst>
          </p:cNvPr>
          <p:cNvSpPr/>
          <p:nvPr/>
        </p:nvSpPr>
        <p:spPr>
          <a:xfrm>
            <a:off x="4891946" y="5458718"/>
            <a:ext cx="935648" cy="370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Ovaal 15">
            <a:extLst>
              <a:ext uri="{FF2B5EF4-FFF2-40B4-BE49-F238E27FC236}">
                <a16:creationId xmlns:a16="http://schemas.microsoft.com/office/drawing/2014/main" id="{53037745-877B-BC74-166B-39C3E23B83F9}"/>
              </a:ext>
            </a:extLst>
          </p:cNvPr>
          <p:cNvSpPr/>
          <p:nvPr/>
        </p:nvSpPr>
        <p:spPr>
          <a:xfrm>
            <a:off x="4891946" y="4707616"/>
            <a:ext cx="935648" cy="370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16">
            <a:extLst>
              <a:ext uri="{FF2B5EF4-FFF2-40B4-BE49-F238E27FC236}">
                <a16:creationId xmlns:a16="http://schemas.microsoft.com/office/drawing/2014/main" id="{233233F2-C509-E28A-3415-8650C4CDB3F4}"/>
              </a:ext>
            </a:extLst>
          </p:cNvPr>
          <p:cNvSpPr/>
          <p:nvPr/>
        </p:nvSpPr>
        <p:spPr>
          <a:xfrm>
            <a:off x="3081531" y="2816383"/>
            <a:ext cx="1673025" cy="15259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9259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6">
            <a:extLst>
              <a:ext uri="{FF2B5EF4-FFF2-40B4-BE49-F238E27FC236}">
                <a16:creationId xmlns:a16="http://schemas.microsoft.com/office/drawing/2014/main" id="{0DDDD761-262A-B95C-85BD-E033CFA8F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863" y="1300239"/>
            <a:ext cx="8871089" cy="4735339"/>
          </a:xfrm>
          <a:prstGeom prst="rect">
            <a:avLst/>
          </a:prstGeom>
        </p:spPr>
      </p:pic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15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Voorbeeld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sp>
        <p:nvSpPr>
          <p:cNvPr id="11" name="Tekstballon: rechthoek met afgeronde hoeken 10">
            <a:extLst>
              <a:ext uri="{FF2B5EF4-FFF2-40B4-BE49-F238E27FC236}">
                <a16:creationId xmlns:a16="http://schemas.microsoft.com/office/drawing/2014/main" id="{57586CD8-E149-C7A0-BA64-53228972ECC2}"/>
              </a:ext>
            </a:extLst>
          </p:cNvPr>
          <p:cNvSpPr/>
          <p:nvPr/>
        </p:nvSpPr>
        <p:spPr>
          <a:xfrm>
            <a:off x="6241003" y="2530135"/>
            <a:ext cx="4830796" cy="618469"/>
          </a:xfrm>
          <a:prstGeom prst="wedgeRoundRectCallout">
            <a:avLst>
              <a:gd name="adj1" fmla="val -42222"/>
              <a:gd name="adj2" fmla="val 74345"/>
              <a:gd name="adj3" fmla="val 16667"/>
            </a:avLst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>
                <a:solidFill>
                  <a:srgbClr val="0000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Stel ook: onze bouwheer kiest voor een “classic bid” en de logistiek is eerder gemakkelijk</a:t>
            </a: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632DCEC2-5FB8-CBD2-D14F-E6995C914B60}"/>
              </a:ext>
            </a:extLst>
          </p:cNvPr>
          <p:cNvSpPr/>
          <p:nvPr/>
        </p:nvSpPr>
        <p:spPr>
          <a:xfrm>
            <a:off x="6048375" y="4725510"/>
            <a:ext cx="565452" cy="370365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7D5C2A7E-94F3-245E-671D-C873A28852F5}"/>
              </a:ext>
            </a:extLst>
          </p:cNvPr>
          <p:cNvSpPr/>
          <p:nvPr/>
        </p:nvSpPr>
        <p:spPr>
          <a:xfrm>
            <a:off x="3057524" y="4725509"/>
            <a:ext cx="1095375" cy="370365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02FC2043-7BEB-18DD-7886-121CEE5AC6CE}"/>
              </a:ext>
            </a:extLst>
          </p:cNvPr>
          <p:cNvSpPr/>
          <p:nvPr/>
        </p:nvSpPr>
        <p:spPr>
          <a:xfrm>
            <a:off x="4823515" y="4725509"/>
            <a:ext cx="1095375" cy="370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D75AF69-5014-67E7-2D09-BFB2EBD0AD96}"/>
              </a:ext>
            </a:extLst>
          </p:cNvPr>
          <p:cNvSpPr/>
          <p:nvPr/>
        </p:nvSpPr>
        <p:spPr>
          <a:xfrm>
            <a:off x="4822030" y="5487526"/>
            <a:ext cx="1095375" cy="370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39B13EB2-789C-CEF5-1FFF-C7E44FC65C9C}"/>
              </a:ext>
            </a:extLst>
          </p:cNvPr>
          <p:cNvSpPr/>
          <p:nvPr/>
        </p:nvSpPr>
        <p:spPr>
          <a:xfrm>
            <a:off x="3149360" y="2137591"/>
            <a:ext cx="1672670" cy="370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Tekstballon: rechthoek met afgeronde hoeken 27">
            <a:extLst>
              <a:ext uri="{FF2B5EF4-FFF2-40B4-BE49-F238E27FC236}">
                <a16:creationId xmlns:a16="http://schemas.microsoft.com/office/drawing/2014/main" id="{A0FE472F-D274-4074-9D15-CA991B32A3C0}"/>
              </a:ext>
            </a:extLst>
          </p:cNvPr>
          <p:cNvSpPr/>
          <p:nvPr/>
        </p:nvSpPr>
        <p:spPr>
          <a:xfrm>
            <a:off x="1480859" y="2825557"/>
            <a:ext cx="4565346" cy="536245"/>
          </a:xfrm>
          <a:prstGeom prst="wedgeRoundRectCallout">
            <a:avLst>
              <a:gd name="adj1" fmla="val -969"/>
              <a:gd name="adj2" fmla="val -97967"/>
              <a:gd name="adj3" fmla="val 16667"/>
            </a:avLst>
          </a:prstGeom>
          <a:solidFill>
            <a:srgbClr val="000080"/>
          </a:solidFill>
          <a:ln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200" dirty="0">
                <a:latin typeface="Verdana" panose="020B0604030504040204" pitchFamily="34" charset="0"/>
                <a:ea typeface="Verdana" panose="020B0604030504040204" pitchFamily="34" charset="0"/>
              </a:rPr>
              <a:t>Besluit: € 160 te hanteren bij dit nieuw project</a:t>
            </a:r>
          </a:p>
        </p:txBody>
      </p:sp>
    </p:spTree>
    <p:extLst>
      <p:ext uri="{BB962C8B-B14F-4D97-AF65-F5344CB8AC3E}">
        <p14:creationId xmlns:p14="http://schemas.microsoft.com/office/powerpoint/2010/main" val="3169883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6" grpId="0" animBg="1"/>
      <p:bldP spid="23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8" y="428604"/>
            <a:ext cx="9366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473079" y="1000108"/>
            <a:ext cx="936625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1480858" y="1000108"/>
            <a:ext cx="8873094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10782580" y="1000108"/>
            <a:ext cx="142876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10425390" y="1000108"/>
            <a:ext cx="285752" cy="1428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10996610" y="1006270"/>
            <a:ext cx="714380" cy="14287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E5AA67-9AEB-472B-BCCA-F0DB241E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rights reserved by PB calc &amp; consult - www.bouwdata.net</a:t>
            </a:r>
            <a:endParaRPr lang="fr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47933D-7C6C-4B57-97BA-4F874EF0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F805-513A-4A24-8BAF-C7E951ECF40D}" type="slidenum">
              <a:rPr lang="fr-BE" smtClean="0"/>
              <a:t>16</a:t>
            </a:fld>
            <a:endParaRPr lang="fr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FAADFB7-26EC-4C6B-9BFD-3BED4FCDFD88}"/>
              </a:ext>
            </a:extLst>
          </p:cNvPr>
          <p:cNvSpPr txBox="1"/>
          <p:nvPr/>
        </p:nvSpPr>
        <p:spPr>
          <a:xfrm>
            <a:off x="1480858" y="579357"/>
            <a:ext cx="887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0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Besluit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F344EEF-FB18-48AD-BCDE-F5FD285C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3229-8569-43AC-8127-52A55F356A70}" type="datetime1">
              <a:rPr lang="nl-BE" smtClean="0"/>
              <a:t>19/09/2022</a:t>
            </a:fld>
            <a:endParaRPr lang="fr-BE"/>
          </a:p>
        </p:txBody>
      </p:sp>
      <p:pic>
        <p:nvPicPr>
          <p:cNvPr id="2050" name="Picture 2" descr="delen is vermenigvuldigen - Online tegeltjes bakken - WBVB Rotterdam">
            <a:extLst>
              <a:ext uri="{FF2B5EF4-FFF2-40B4-BE49-F238E27FC236}">
                <a16:creationId xmlns:a16="http://schemas.microsoft.com/office/drawing/2014/main" id="{3ED2223B-7026-774E-12B1-4A55655E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747" y="1367414"/>
            <a:ext cx="4764505" cy="47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54981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uwData template PPT" id="{C58F1D29-07D8-4DC6-B96C-7E8EAD721F4C}" vid="{9153D23F-165E-44F2-883E-59256F6DF6B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D895BA800CF4499C8A8271B46C502" ma:contentTypeVersion="11" ma:contentTypeDescription="Een nieuw document maken." ma:contentTypeScope="" ma:versionID="c959c4453205a0ee2cd6416773f5455d">
  <xsd:schema xmlns:xsd="http://www.w3.org/2001/XMLSchema" xmlns:xs="http://www.w3.org/2001/XMLSchema" xmlns:p="http://schemas.microsoft.com/office/2006/metadata/properties" xmlns:ns3="03922676-acf7-4f5e-89cb-644196f293d8" xmlns:ns4="01e92805-4879-49eb-8342-405ceef344e3" targetNamespace="http://schemas.microsoft.com/office/2006/metadata/properties" ma:root="true" ma:fieldsID="ae38fe105db1ce4151f87874b6d113e5" ns3:_="" ns4:_="">
    <xsd:import namespace="03922676-acf7-4f5e-89cb-644196f293d8"/>
    <xsd:import namespace="01e92805-4879-49eb-8342-405ceef344e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22676-acf7-4f5e-89cb-644196f293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92805-4879-49eb-8342-405ceef344e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4B7D95-FD3C-48C2-B2A1-26E4A6E184F7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01e92805-4879-49eb-8342-405ceef344e3"/>
    <ds:schemaRef ds:uri="03922676-acf7-4f5e-89cb-644196f293d8"/>
  </ds:schemaRefs>
</ds:datastoreItem>
</file>

<file path=customXml/itemProps2.xml><?xml version="1.0" encoding="utf-8"?>
<ds:datastoreItem xmlns:ds="http://schemas.openxmlformats.org/officeDocument/2006/customXml" ds:itemID="{7D827840-A4CF-4F05-BD7E-B2BDA67FA7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CBAA42-8B8E-4BF9-BF02-397181197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922676-acf7-4f5e-89cb-644196f293d8"/>
    <ds:schemaRef ds:uri="01e92805-4879-49eb-8342-405ceef344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BouwData template PPT</Template>
  <TotalTime>9768</TotalTime>
  <Words>1818</Words>
  <Application>Microsoft Office PowerPoint</Application>
  <PresentationFormat>Breedbeeld</PresentationFormat>
  <Paragraphs>184</Paragraphs>
  <Slides>16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Verdana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peggy bovens</dc:creator>
  <cp:lastModifiedBy>peggy bovens</cp:lastModifiedBy>
  <cp:revision>18</cp:revision>
  <dcterms:created xsi:type="dcterms:W3CDTF">2022-09-03T06:47:10Z</dcterms:created>
  <dcterms:modified xsi:type="dcterms:W3CDTF">2022-09-19T09:05:53Z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0x0101004F4D895BA800CF4499C8A8271B46C502</vt:lpwstr>
  </property>
</Properties>
</file>